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71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F9853C-EBB1-4517-8734-4AF525000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D2F4FF-B221-41E2-85B9-F3443CEB2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7816DC-976F-486E-8840-8AD092D7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AC6A-278D-4628-81B7-026DEA8A8EC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740F60-8C4C-4F00-A4B2-ACA924E5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F5BF67-9E0D-4673-A994-72332FED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28B8-F2EF-4FD3-9653-707103E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12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730C5A-5758-4819-B04D-0DA3DF83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0EBE39-CF84-477E-BD20-6B8AA8ADF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CE852D-A9A6-4806-A3C0-2F50B867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AC6A-278D-4628-81B7-026DEA8A8EC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5A8237-148F-49D7-9DD2-B7B39C05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276814-5E38-443E-81AD-68C49D18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28B8-F2EF-4FD3-9653-707103E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46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87F3312-39B1-4611-ABE7-42CB5C046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28F164-ABB2-4AA5-BB8A-23CA286BB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92CE2F-AA8D-41E8-A40F-F362F1023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AC6A-278D-4628-81B7-026DEA8A8EC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D0D322-CD55-402A-99E0-8E4C131C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57ADF2-0423-4BCD-B25B-52DA17E3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28B8-F2EF-4FD3-9653-707103E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79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9F67D-730F-465F-AB5E-10F9486FE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F79192-03DE-4E3E-A614-94DA2D7CF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2BF28F-AB52-4B85-B614-6E382BBF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AC6A-278D-4628-81B7-026DEA8A8EC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BF0CEF-8E84-4AC3-950C-0A5B7E5B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F83E58-8EAC-4CA1-A3C3-6A7E04BB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28B8-F2EF-4FD3-9653-707103E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51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EB1B4A-6B7F-44CC-8A5A-702AC587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95A8FD-40FE-4514-AD0E-D0695B064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4F774A-D514-4EFC-974C-6185B1A5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AC6A-278D-4628-81B7-026DEA8A8EC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5D9A5D-15C2-43DA-A157-F344FE3E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D78525-01DB-4F73-90B5-29D4CC2A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28B8-F2EF-4FD3-9653-707103E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66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88054A-0AAA-4A12-AFEF-5D616C03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175FA6-F861-46C9-B4FF-E4BFD6C8A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2CACC4-9682-4E64-B38B-AF760D530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7FBE43-4178-40F1-BAAE-521022ADD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AC6A-278D-4628-81B7-026DEA8A8EC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E36C96-320E-4ADB-8084-F3E42B80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102876-C910-4845-9923-AB553586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28B8-F2EF-4FD3-9653-707103E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30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2194C-3A19-478E-86EF-DF687DCFD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7F06C1-2165-4F8A-BB27-206758FBD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C0C3AD-B8A3-491D-B10B-307218996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3D78BA-A71F-4D20-9279-7E735BD08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5DB8C01-7350-4632-8716-399D63503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A8DF20E-4CCA-435D-81DE-4039272D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AC6A-278D-4628-81B7-026DEA8A8EC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2FBF692-51A6-4F9D-B388-8052F67B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17788C8-7E2F-4A4C-AA8E-5459BFF4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28B8-F2EF-4FD3-9653-707103E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38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6AB3D-3A80-42BD-865B-6B6E5E1B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0AF7CBB-FCBB-4D56-A98F-1F665C9F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AC6A-278D-4628-81B7-026DEA8A8EC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A80030-248F-4EF1-BBBD-FCEC0AAE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401DCF-1F76-4720-A5A4-1284C32E5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28B8-F2EF-4FD3-9653-707103E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13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D8258D-CE2F-455B-B81C-26FF69863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AC6A-278D-4628-81B7-026DEA8A8EC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B7280C-8415-489E-B04A-129F93BCB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3B26D1-3B4D-4494-B6FD-3D9732C8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28B8-F2EF-4FD3-9653-707103E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13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C6A9D-4033-48AF-A736-96879D2C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B6FF58-1988-4FF4-911A-C48AE4DF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180069-FA35-4D7E-A2A8-A70B20EC3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B5955D-6381-4D7A-8BDF-08030319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AC6A-278D-4628-81B7-026DEA8A8EC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32ADF6-012E-40FD-A2AC-0D688638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267EFB-0242-4F3B-A552-C1B9A047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28B8-F2EF-4FD3-9653-707103E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82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71397F-319C-4DEA-B5F1-70C90741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D08F315-5356-4B14-B661-BA024090C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0DF34E-1276-45BC-95AC-AFE132137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13C917-26A1-4B3E-9427-F0A624123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AC6A-278D-4628-81B7-026DEA8A8EC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E92F81-2478-43E7-A6B8-6B8256CD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845403-8422-4260-A32D-6519AFA3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28B8-F2EF-4FD3-9653-707103E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37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0D59E61-4F3E-4AAC-B424-13489558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12CD0D-2316-40DC-90B9-8D8CF7E54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5F5565-E6E7-4FE7-8D13-FC886663F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3AC6A-278D-4628-81B7-026DEA8A8EC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6EE2B3-B544-4EDC-BE74-2669709A2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FDB072-2C2D-47C9-8939-EF7FBA0CF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028B8-F2EF-4FD3-9653-707103E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0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302040"/>
            <a:ext cx="12190680" cy="94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FF0000"/>
                </a:solidFill>
                <a:latin typeface="Comic Sans MS"/>
                <a:ea typeface="DejaVu Sans"/>
              </a:rPr>
              <a:t>II- Quelles sont les conséquences économiques et démographiques liées à l’industrialisation ?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03680" y="2109600"/>
            <a:ext cx="11847960" cy="215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800" b="1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alibri"/>
              </a:rPr>
              <a:t>Industrialisation</a:t>
            </a:r>
            <a:r>
              <a:rPr lang="fr-FR" sz="2800" b="1" strike="noStrike" spc="-1" dirty="0">
                <a:solidFill>
                  <a:srgbClr val="0070C0"/>
                </a:solidFill>
                <a:latin typeface="Comic Sans MS"/>
                <a:ea typeface="Calibri"/>
              </a:rPr>
              <a:t> : développement de l’industrie (apparition des usines) lié à la mise au point de nouvelles techniques de production (ici des machines qui fonctionnent grâce au charbon).</a:t>
            </a:r>
            <a:endParaRPr lang="fr-FR" sz="2800" b="0" strike="noStrike" spc="-1" dirty="0">
              <a:latin typeface="Arial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C3EED30-62C5-4617-A8CC-D6EFB05A9C5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347330" y="3649087"/>
            <a:ext cx="3497340" cy="296638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2567160" y="28440"/>
            <a:ext cx="71694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Recopie ce tableau sur ton cahier :</a:t>
            </a:r>
            <a:endParaRPr lang="fr-FR" sz="1800" b="0" strike="noStrike" spc="-1" dirty="0">
              <a:latin typeface="Arial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FD72718A-F4D1-444F-8A3E-97E29486F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59395"/>
              </p:ext>
            </p:extLst>
          </p:nvPr>
        </p:nvGraphicFramePr>
        <p:xfrm>
          <a:off x="571499" y="719665"/>
          <a:ext cx="11268076" cy="580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34038">
                  <a:extLst>
                    <a:ext uri="{9D8B030D-6E8A-4147-A177-3AD203B41FA5}">
                      <a16:colId xmlns:a16="http://schemas.microsoft.com/office/drawing/2014/main" val="2427381789"/>
                    </a:ext>
                  </a:extLst>
                </a:gridCol>
                <a:gridCol w="5634038">
                  <a:extLst>
                    <a:ext uri="{9D8B030D-6E8A-4147-A177-3AD203B41FA5}">
                      <a16:colId xmlns:a16="http://schemas.microsoft.com/office/drawing/2014/main" val="1026669173"/>
                    </a:ext>
                  </a:extLst>
                </a:gridCol>
              </a:tblGrid>
              <a:tr h="63864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Conséquences économiques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Conséquences démographiques </a:t>
                      </a:r>
                    </a:p>
                    <a:p>
                      <a:pPr algn="ctr"/>
                      <a:r>
                        <a:rPr lang="fr-FR" b="1" dirty="0">
                          <a:latin typeface="Comic Sans MS" panose="030F0702030302020204" pitchFamily="66" charset="0"/>
                        </a:rPr>
                        <a:t>(= qui concerne l’évolution de la population)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81233"/>
                  </a:ext>
                </a:extLst>
              </a:tr>
              <a:tr h="5166320"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4966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61925" y="239069"/>
            <a:ext cx="11906250" cy="1151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Tu vas devoir compléter ce tableau à l’aide des documents sur les diapositives suivantes. Ce sera à toi de trouver si les documents te montrent des conséquences économiques ou bien démographiques et de compléter ainsi petit à petit le tableau au bon endroit.</a:t>
            </a:r>
            <a:endParaRPr lang="fr-FR" sz="1800" b="1" strike="noStrike" spc="-1" dirty="0">
              <a:latin typeface="Arial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FD72718A-F4D1-444F-8A3E-97E29486F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545285"/>
              </p:ext>
            </p:extLst>
          </p:nvPr>
        </p:nvGraphicFramePr>
        <p:xfrm>
          <a:off x="571499" y="1562099"/>
          <a:ext cx="11268076" cy="5056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34038">
                  <a:extLst>
                    <a:ext uri="{9D8B030D-6E8A-4147-A177-3AD203B41FA5}">
                      <a16:colId xmlns:a16="http://schemas.microsoft.com/office/drawing/2014/main" val="2427381789"/>
                    </a:ext>
                  </a:extLst>
                </a:gridCol>
                <a:gridCol w="5634038">
                  <a:extLst>
                    <a:ext uri="{9D8B030D-6E8A-4147-A177-3AD203B41FA5}">
                      <a16:colId xmlns:a16="http://schemas.microsoft.com/office/drawing/2014/main" val="1026669173"/>
                    </a:ext>
                  </a:extLst>
                </a:gridCol>
              </a:tblGrid>
              <a:tr h="547213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Conséquences économiques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Conséquences démographiques </a:t>
                      </a:r>
                    </a:p>
                    <a:p>
                      <a:pPr algn="ctr"/>
                      <a:r>
                        <a:rPr lang="fr-FR" b="1" dirty="0">
                          <a:latin typeface="Comic Sans MS" panose="030F0702030302020204" pitchFamily="66" charset="0"/>
                        </a:rPr>
                        <a:t>(= qui concerne l’évolution de la population)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81233"/>
                  </a:ext>
                </a:extLst>
              </a:tr>
              <a:tr h="4416752"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496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17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3"/>
          <p:cNvPicPr/>
          <p:nvPr/>
        </p:nvPicPr>
        <p:blipFill>
          <a:blip r:embed="rId2"/>
          <a:stretch/>
        </p:blipFill>
        <p:spPr>
          <a:xfrm>
            <a:off x="0" y="1020778"/>
            <a:ext cx="5747400" cy="3502440"/>
          </a:xfrm>
          <a:prstGeom prst="rect">
            <a:avLst/>
          </a:prstGeom>
          <a:ln>
            <a:noFill/>
          </a:ln>
        </p:spPr>
      </p:pic>
      <p:pic>
        <p:nvPicPr>
          <p:cNvPr id="97" name="Picture 4"/>
          <p:cNvPicPr/>
          <p:nvPr/>
        </p:nvPicPr>
        <p:blipFill>
          <a:blip r:embed="rId3"/>
          <a:stretch/>
        </p:blipFill>
        <p:spPr>
          <a:xfrm>
            <a:off x="5948280" y="3209889"/>
            <a:ext cx="6080400" cy="350280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163320" y="4690830"/>
            <a:ext cx="5584080" cy="18668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latin typeface="Comic Sans MS" panose="030F0702030302020204" pitchFamily="66" charset="0"/>
                <a:ea typeface="DejaVu Sans"/>
              </a:rPr>
              <a:t>Aide :</a:t>
            </a:r>
          </a:p>
          <a:p>
            <a:pPr algn="just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 panose="030F0702030302020204" pitchFamily="66" charset="0"/>
                <a:ea typeface="DejaVu Sans"/>
              </a:rPr>
              <a:t>- Quelle est l’évolution de la population européenne au XIXe s. ?</a:t>
            </a:r>
          </a:p>
          <a:p>
            <a:pPr algn="just">
              <a:lnSpc>
                <a:spcPct val="100000"/>
              </a:lnSpc>
            </a:pPr>
            <a:endParaRPr lang="fr-FR" sz="800" b="0" strike="noStrike" spc="-1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 panose="030F0702030302020204" pitchFamily="66" charset="0"/>
                <a:ea typeface="DejaVu Sans"/>
              </a:rPr>
              <a:t>- Qu’est-ce que le taux de mortalité, natalité et l’accroissement naturel ? Donc, que se passe-t-il au XIXe s. et comment l’expliquer ?</a:t>
            </a:r>
            <a:endParaRPr lang="fr-FR" sz="1800" b="0" strike="noStrike" spc="-1" dirty="0">
              <a:latin typeface="Comic Sans MS" panose="030F0702030302020204" pitchFamily="66" charset="0"/>
            </a:endParaRPr>
          </a:p>
        </p:txBody>
      </p:sp>
      <p:pic>
        <p:nvPicPr>
          <p:cNvPr id="99" name="Image 2"/>
          <p:cNvPicPr/>
          <p:nvPr/>
        </p:nvPicPr>
        <p:blipFill>
          <a:blip r:embed="rId4"/>
          <a:stretch/>
        </p:blipFill>
        <p:spPr>
          <a:xfrm>
            <a:off x="5747400" y="1425786"/>
            <a:ext cx="1263840" cy="1244348"/>
          </a:xfrm>
          <a:prstGeom prst="rect">
            <a:avLst/>
          </a:prstGeom>
          <a:ln>
            <a:noFill/>
          </a:ln>
        </p:spPr>
      </p:pic>
      <p:pic>
        <p:nvPicPr>
          <p:cNvPr id="100" name="Image 4"/>
          <p:cNvPicPr/>
          <p:nvPr/>
        </p:nvPicPr>
        <p:blipFill>
          <a:blip r:embed="rId5"/>
          <a:stretch/>
        </p:blipFill>
        <p:spPr>
          <a:xfrm>
            <a:off x="7011240" y="1097200"/>
            <a:ext cx="5180760" cy="1901520"/>
          </a:xfrm>
          <a:prstGeom prst="rect">
            <a:avLst/>
          </a:prstGeom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D38697A-393E-49ED-8A22-48796A618F92}"/>
              </a:ext>
            </a:extLst>
          </p:cNvPr>
          <p:cNvSpPr txBox="1"/>
          <p:nvPr/>
        </p:nvSpPr>
        <p:spPr>
          <a:xfrm>
            <a:off x="0" y="61095"/>
            <a:ext cx="120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Quelles conséquences nous montrent ces 3 documents ? Complète ton tableau (les questions en bas à gauche sont là pour t’aider)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charRg st="191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charRg st="191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charRg st="191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charRg st="191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98">
                                            <p:txEl>
                                              <p:charRg st="191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98">
                                            <p:txEl>
                                              <p:charRg st="191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3"/>
          <p:cNvPicPr/>
          <p:nvPr/>
        </p:nvPicPr>
        <p:blipFill>
          <a:blip r:embed="rId2"/>
          <a:stretch/>
        </p:blipFill>
        <p:spPr>
          <a:xfrm>
            <a:off x="148320" y="724740"/>
            <a:ext cx="11880360" cy="425916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148320" y="5448300"/>
            <a:ext cx="11880360" cy="1139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 panose="030F0702030302020204" pitchFamily="66" charset="0"/>
                <a:ea typeface="DejaVu Sans"/>
              </a:rPr>
              <a:t>Aide :</a:t>
            </a:r>
          </a:p>
          <a:p>
            <a:pPr algn="just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 panose="030F0702030302020204" pitchFamily="66" charset="0"/>
                <a:ea typeface="DejaVu Sans"/>
              </a:rPr>
              <a:t>- Quelle est l’évolution de la production de charbon et d’acier dans ces 4 pays ? (</a:t>
            </a:r>
            <a:r>
              <a:rPr lang="fr-FR" sz="1800" b="0" strike="noStrike" spc="-1" dirty="0">
                <a:latin typeface="Comic Sans MS" panose="030F0702030302020204" pitchFamily="66" charset="0"/>
              </a:rPr>
              <a:t>Qui a commencé à produire en 1</a:t>
            </a:r>
            <a:r>
              <a:rPr lang="fr-FR" sz="1800" b="0" strike="noStrike" spc="-1" baseline="30000" dirty="0">
                <a:latin typeface="Comic Sans MS" panose="030F0702030302020204" pitchFamily="66" charset="0"/>
              </a:rPr>
              <a:t>er</a:t>
            </a:r>
            <a:r>
              <a:rPr lang="fr-FR" spc="-1" dirty="0">
                <a:latin typeface="Comic Sans MS" panose="030F0702030302020204" pitchFamily="66" charset="0"/>
              </a:rPr>
              <a:t> ? Qui en produit le plus en 1913 ?)</a:t>
            </a:r>
            <a:endParaRPr lang="fr-FR" sz="1800" b="0" strike="noStrike" spc="-1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omic Sans MS" panose="030F0702030302020204" pitchFamily="66" charset="0"/>
                <a:ea typeface="DejaVu Sans"/>
              </a:rPr>
              <a:t>- Sais-tu p</a:t>
            </a:r>
            <a:r>
              <a:rPr lang="fr-FR" sz="1800" b="0" strike="noStrike" spc="-1" dirty="0">
                <a:solidFill>
                  <a:srgbClr val="000000"/>
                </a:solidFill>
                <a:latin typeface="Comic Sans MS" panose="030F0702030302020204" pitchFamily="66" charset="0"/>
                <a:ea typeface="DejaVu Sans"/>
              </a:rPr>
              <a:t>ourquoi le charbon et l’acier sont-ils des productions </a:t>
            </a:r>
            <a:r>
              <a:rPr lang="fr-FR" spc="-1" dirty="0">
                <a:solidFill>
                  <a:srgbClr val="000000"/>
                </a:solidFill>
                <a:latin typeface="Comic Sans MS" panose="030F0702030302020204" pitchFamily="66" charset="0"/>
                <a:ea typeface="DejaVu Sans"/>
              </a:rPr>
              <a:t>stratégiques (A quoi ils servent) ? </a:t>
            </a:r>
            <a:endParaRPr lang="fr-FR" sz="1800" b="0" strike="noStrike" spc="-1" dirty="0">
              <a:latin typeface="Comic Sans MS" panose="030F0702030302020204" pitchFamily="66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268D88-4FC1-43A1-B2CE-B6F26D5DE28D}"/>
              </a:ext>
            </a:extLst>
          </p:cNvPr>
          <p:cNvSpPr txBox="1"/>
          <p:nvPr/>
        </p:nvSpPr>
        <p:spPr>
          <a:xfrm>
            <a:off x="0" y="61095"/>
            <a:ext cx="120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Quelles conséquences nous montrent ces 2 documents ? Complète ton tableau (les questions en bas sont là pour t’aider)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charRg st="151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2">
                                            <p:txEl>
                                              <p:charRg st="151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2">
                                            <p:txEl>
                                              <p:charRg st="151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/>
          <p:cNvPicPr/>
          <p:nvPr/>
        </p:nvPicPr>
        <p:blipFill>
          <a:blip r:embed="rId2"/>
          <a:stretch/>
        </p:blipFill>
        <p:spPr>
          <a:xfrm>
            <a:off x="374640" y="625770"/>
            <a:ext cx="7463880" cy="4498200"/>
          </a:xfrm>
          <a:prstGeom prst="rect">
            <a:avLst/>
          </a:prstGeom>
          <a:ln>
            <a:noFill/>
          </a:ln>
        </p:spPr>
      </p:pic>
      <p:pic>
        <p:nvPicPr>
          <p:cNvPr id="104" name="Picture 3"/>
          <p:cNvPicPr/>
          <p:nvPr/>
        </p:nvPicPr>
        <p:blipFill>
          <a:blip r:embed="rId3"/>
          <a:stretch/>
        </p:blipFill>
        <p:spPr>
          <a:xfrm>
            <a:off x="8648700" y="625770"/>
            <a:ext cx="3407340" cy="623079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135960" y="5567400"/>
            <a:ext cx="794124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Aide :</a:t>
            </a:r>
          </a:p>
          <a:p>
            <a:pPr>
              <a:lnSpc>
                <a:spcPct val="100000"/>
              </a:lnSpc>
            </a:pPr>
            <a:endParaRPr lang="fr-FR" sz="1100" spc="-1" dirty="0">
              <a:solidFill>
                <a:srgbClr val="000000"/>
              </a:solidFill>
              <a:latin typeface="Comic Sans MS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- Qu’est-ce que le taux d’urbanisation ?</a:t>
            </a:r>
            <a:r>
              <a:rPr lang="fr-FR" spc="-1" dirty="0">
                <a:latin typeface="Arial"/>
              </a:rPr>
              <a:t> </a:t>
            </a:r>
            <a:r>
              <a:rPr lang="fr-FR" sz="1800" b="0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Comment évolue-t-il en Europe ?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- Comment expliquer cette évolution ?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0124B7-2DF1-47CA-8611-45F628E0740C}"/>
              </a:ext>
            </a:extLst>
          </p:cNvPr>
          <p:cNvSpPr txBox="1"/>
          <p:nvPr/>
        </p:nvSpPr>
        <p:spPr>
          <a:xfrm>
            <a:off x="0" y="61095"/>
            <a:ext cx="120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Quelles conséquences nous montrent ces 2 documents ? Complète ton tableau (les questions en bas à gauche sont là pour t’aider)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charRg st="107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5">
                                            <p:txEl>
                                              <p:charRg st="107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5">
                                            <p:txEl>
                                              <p:charRg st="107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charRg st="107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05">
                                            <p:txEl>
                                              <p:charRg st="107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05">
                                            <p:txEl>
                                              <p:charRg st="107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/>
          <p:cNvPicPr/>
          <p:nvPr/>
        </p:nvPicPr>
        <p:blipFill>
          <a:blip r:embed="rId2"/>
          <a:stretch/>
        </p:blipFill>
        <p:spPr>
          <a:xfrm>
            <a:off x="0" y="700560"/>
            <a:ext cx="5558760" cy="4590720"/>
          </a:xfrm>
          <a:prstGeom prst="rect">
            <a:avLst/>
          </a:prstGeom>
          <a:ln>
            <a:noFill/>
          </a:ln>
        </p:spPr>
      </p:pic>
      <p:pic>
        <p:nvPicPr>
          <p:cNvPr id="107" name="Picture 3"/>
          <p:cNvPicPr/>
          <p:nvPr/>
        </p:nvPicPr>
        <p:blipFill>
          <a:blip r:embed="rId3"/>
          <a:stretch/>
        </p:blipFill>
        <p:spPr>
          <a:xfrm>
            <a:off x="5832360" y="1054755"/>
            <a:ext cx="6358320" cy="2878920"/>
          </a:xfrm>
          <a:prstGeom prst="rect">
            <a:avLst/>
          </a:prstGeom>
          <a:ln>
            <a:noFill/>
          </a:ln>
        </p:spPr>
      </p:pic>
      <p:pic>
        <p:nvPicPr>
          <p:cNvPr id="108" name="Picture 4"/>
          <p:cNvPicPr/>
          <p:nvPr/>
        </p:nvPicPr>
        <p:blipFill>
          <a:blip r:embed="rId4"/>
          <a:stretch/>
        </p:blipFill>
        <p:spPr>
          <a:xfrm>
            <a:off x="5832360" y="3933675"/>
            <a:ext cx="2751840" cy="113868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545760" y="5793839"/>
            <a:ext cx="803844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omic Sans MS"/>
                <a:ea typeface="DejaVu Sans"/>
              </a:rPr>
              <a:t>Aide :</a:t>
            </a:r>
          </a:p>
          <a:p>
            <a:pPr algn="just"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omic Sans MS"/>
                <a:ea typeface="DejaVu Sans"/>
              </a:rPr>
              <a:t>- Toutes l</a:t>
            </a:r>
            <a:r>
              <a:rPr lang="fr-FR" sz="1800" b="0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es campagnes semblent-elle touchée par l’industrialisation ?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0AFE09-38B6-4371-B32B-8C646097B5A1}"/>
              </a:ext>
            </a:extLst>
          </p:cNvPr>
          <p:cNvSpPr txBox="1"/>
          <p:nvPr/>
        </p:nvSpPr>
        <p:spPr>
          <a:xfrm>
            <a:off x="0" y="61095"/>
            <a:ext cx="120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Quelles conséquences nous montrent ces 2 documents ? Complète ton tableau (les questions en bas sont là pour t’aider)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/>
          <p:cNvPicPr/>
          <p:nvPr/>
        </p:nvPicPr>
        <p:blipFill>
          <a:blip r:embed="rId2"/>
          <a:stretch/>
        </p:blipFill>
        <p:spPr>
          <a:xfrm>
            <a:off x="4076700" y="590550"/>
            <a:ext cx="6612060" cy="625629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304620" y="5003670"/>
            <a:ext cx="3352980" cy="146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Aide :</a:t>
            </a:r>
          </a:p>
          <a:p>
            <a:pPr algn="just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- Toutes les régions d’Europe sont-elles touchées par les mutations industrielles ?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0E02E1-9ABA-41FC-BAF5-A863F79BF740}"/>
              </a:ext>
            </a:extLst>
          </p:cNvPr>
          <p:cNvSpPr txBox="1"/>
          <p:nvPr/>
        </p:nvSpPr>
        <p:spPr>
          <a:xfrm>
            <a:off x="0" y="61095"/>
            <a:ext cx="120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Quelles conséquences nous montrent ce document ? Complète ton tableau (les questions en bas à gauche sont là pour t’aider)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372</Words>
  <Application>Microsoft Office PowerPoint</Application>
  <PresentationFormat>Grand écran</PresentationFormat>
  <Paragraphs>34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CARINE BOUQUET</dc:creator>
  <cp:lastModifiedBy>CARINE BOUQUET</cp:lastModifiedBy>
  <cp:revision>5</cp:revision>
  <dcterms:created xsi:type="dcterms:W3CDTF">2020-05-09T08:46:46Z</dcterms:created>
  <dcterms:modified xsi:type="dcterms:W3CDTF">2023-08-22T12:49:45Z</dcterms:modified>
</cp:coreProperties>
</file>